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sldIdLst>
    <p:sldId id="256" r:id="rId5"/>
    <p:sldId id="314" r:id="rId6"/>
    <p:sldId id="294" r:id="rId7"/>
    <p:sldId id="309" r:id="rId8"/>
    <p:sldId id="315" r:id="rId9"/>
    <p:sldId id="317" r:id="rId10"/>
    <p:sldId id="318" r:id="rId11"/>
    <p:sldId id="316" r:id="rId12"/>
    <p:sldId id="292" r:id="rId13"/>
    <p:sldId id="31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947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85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66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939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9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07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18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11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465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13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15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F816-83A4-423D-9BAC-FFD8A81A0369}" type="datetimeFigureOut">
              <a:rPr lang="es-ES" smtClean="0"/>
              <a:t>14/12/2023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2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windows.com/windowsexperience/2021/05/19/the-future-of-internet-explorer-on-windows-10-is-in-microsoft-edg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4752975" y="2882900"/>
            <a:ext cx="590613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360000" bIns="45720" anchor="t" anchorCtr="0" upright="1">
            <a:noAutofit/>
          </a:bodyPr>
          <a:lstStyle/>
          <a:p>
            <a:pPr algn="r">
              <a:lnSpc>
                <a:spcPts val="5400"/>
              </a:lnSpc>
              <a:spcAft>
                <a:spcPts val="800"/>
              </a:spcAft>
            </a:pPr>
            <a:r>
              <a:rPr lang="es-ES" sz="5800" dirty="0">
                <a:solidFill>
                  <a:srgbClr val="4B4B4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SGJ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5400"/>
              </a:lnSpc>
              <a:spcAft>
                <a:spcPts val="800"/>
              </a:spcAft>
            </a:pPr>
            <a:r>
              <a:rPr lang="es-ES" sz="5800" dirty="0">
                <a:solidFill>
                  <a:srgbClr val="4B4B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</a:t>
            </a:r>
            <a:r>
              <a:rPr lang="es-ES" sz="4800" dirty="0">
                <a:solidFill>
                  <a:srgbClr val="4B4B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s-ES" sz="5200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AVANTIUS(P</a:t>
            </a:r>
            <a:r>
              <a:rPr lang="es-ES" sz="5200" dirty="0" smtClean="0">
                <a:solidFill>
                  <a:srgbClr val="05519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438650" y="4394200"/>
            <a:ext cx="622046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36000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4B4B4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</a:t>
            </a:r>
            <a:r>
              <a:rPr lang="es-ES" sz="2000" dirty="0" smtClean="0">
                <a:solidFill>
                  <a:srgbClr val="4B4B4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INFORMATIVA NUEVAS FUNCIONALIDADES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solidFill>
                  <a:srgbClr val="4B4B4B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PSP 5.2</a:t>
            </a:r>
            <a:endParaRPr lang="es-ES" sz="2000" dirty="0" smtClean="0">
              <a:solidFill>
                <a:srgbClr val="4B4B4B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4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400040" y="2882900"/>
            <a:ext cx="525907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36000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238" y="724238"/>
            <a:ext cx="7209524" cy="5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15672" y="487335"/>
            <a:ext cx="9876304" cy="373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UTILIDADES PARA LA GESTIÓN DE EXPEDIENTES EN PSP. CONFIGURACIÓN DE CORREOS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0" y="889844"/>
            <a:ext cx="90220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Los profesionales </a:t>
            </a:r>
            <a:r>
              <a:rPr lang="es-ES" dirty="0"/>
              <a:t>y personas jurídicas pueden configurarse la recepción de los siguientes bloques de </a:t>
            </a:r>
            <a:r>
              <a:rPr lang="es-ES" dirty="0" smtClean="0"/>
              <a:t>correos desde el menú de Datos personales: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cualquier caso, los </a:t>
            </a:r>
            <a:r>
              <a:rPr lang="es-ES" dirty="0"/>
              <a:t>siguientes correos se enviarán siempre que el profesional tenga activada la recepción de algún grupo de correo:</a:t>
            </a:r>
          </a:p>
          <a:p>
            <a:pPr algn="just"/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Devolver escrito procurador a abogado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Traslado de copias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/>
              <a:t>El envío de notificación de procurador a abogado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10" y="1652222"/>
            <a:ext cx="3815259" cy="2379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0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15672" y="487335"/>
            <a:ext cx="987630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MEJORAS PSP EUSKADI. ADMINISTRADOR EN LETRADOS COLECTIVOS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0" y="889844"/>
            <a:ext cx="90220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Se </a:t>
            </a:r>
            <a:r>
              <a:rPr lang="es-ES" dirty="0"/>
              <a:t>ha creado la figura del administrador de usuarios en los roles de tipo Letrado </a:t>
            </a:r>
            <a:r>
              <a:rPr lang="es-ES" dirty="0" smtClean="0"/>
              <a:t>colectivo.</a:t>
            </a:r>
          </a:p>
          <a:p>
            <a:pPr algn="just"/>
            <a:r>
              <a:rPr lang="es-ES" dirty="0" smtClean="0"/>
              <a:t>Los usuarios administradores de este rol tendrán un nuevo menú, desde donde podrán gestionar las altas, las ediciones y las bajas de los usuarios del rol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el alta de usuario se podrá determinar si este nuevo usuario es administrador a su vez, tanto de expedientes como de otros usuarios.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33" y="4047606"/>
            <a:ext cx="3540974" cy="2658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733" y="1897619"/>
            <a:ext cx="2747275" cy="1682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333" y="1848864"/>
            <a:ext cx="3540974" cy="1713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6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33923" y="535969"/>
            <a:ext cx="882877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MEJORAS PSP EUSKADI. CAMBIOS ADICIONALES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022725" y="50163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3621769" y="1011769"/>
            <a:ext cx="8140924" cy="8562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Se han añadido adicionalmente otras mejoras:</a:t>
            </a:r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Mejora de la información suministrada en los casos de Traslado de copias (TC)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En el buscador de notificaciones se ha añadido el título del documento en el TC.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En el detalle de la notificación/TC se ha modificado el campo “Documento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”, añadiendo el 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ítulo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del documento y extension del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fichero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endParaRPr lang="es-ES" dirty="0"/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 ha añadido un enlace al acuse de recibo en el buscador de las notificaciones en las siguientes condiciones según el perfil de acceso</a:t>
            </a:r>
            <a:r>
              <a:rPr lang="en-US" dirty="0"/>
              <a:t>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Procurador,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Roles de PPJJ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y persona física/jurídica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enlace si hay fecha acuse.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Abogado, Graduado social y Letrado colectivo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enlace si fecha acuse &lt; fecha alarma</a:t>
            </a: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i="1" dirty="0" smtClean="0"/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Tx/>
              <a:buChar char="-"/>
            </a:pPr>
            <a:endParaRPr lang="es-ES" dirty="0" smtClean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pic>
        <p:nvPicPr>
          <p:cNvPr id="13" name="Imagen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966349" y="3140229"/>
            <a:ext cx="7768898" cy="1091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7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60772" y="495576"/>
            <a:ext cx="987630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 EXPEDIENTES ADMINISTRATIVOS REMITIDOS POR PSP. ENVIO EXPEDIENTE I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0" y="1147538"/>
            <a:ext cx="86480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Se ha añadido en PSP la posibilidad de remitir expedientes administrativos en las siguientes condiciones:</a:t>
            </a:r>
          </a:p>
          <a:p>
            <a:pPr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envío se realiza cumpliendo los requerimientos ENI (Esquema Nacional de Interoperabilidad).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envío se puede realizar por roles (antiguos intervinientes especiales) o personas </a:t>
            </a:r>
            <a:r>
              <a:rPr lang="es-ES" dirty="0" smtClean="0"/>
              <a:t>jurídicas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envío se puede hacer desde el menú </a:t>
            </a:r>
            <a:r>
              <a:rPr lang="es-ES" dirty="0" smtClean="0"/>
              <a:t>Personación/Contestación </a:t>
            </a:r>
            <a:r>
              <a:rPr lang="es-ES" dirty="0"/>
              <a:t>o desde el detalle del expediente o de la </a:t>
            </a:r>
            <a:r>
              <a:rPr lang="es-ES" dirty="0" smtClean="0"/>
              <a:t>notificación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063" y="3780947"/>
            <a:ext cx="8309880" cy="2269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9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93776" y="287758"/>
            <a:ext cx="987630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 EXPEDIENTES ADMINISTRATIVOS REMITIDOS POR PSP. ENVIO EXPEDIENTE II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0" y="889844"/>
            <a:ext cx="86480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Para completar el envío debe incluirse la siguiente información:</a:t>
            </a:r>
          </a:p>
          <a:p>
            <a:pPr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Descripción (campo Texto Libre)</a:t>
            </a: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Datos de expediente judicial destino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Documentación (en formato carpetas y archivos desde la opción Directorio Raíz).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creación de carpetas permite crear subcarpetas y/o archivos, creando una estructura semejante a la permitida por el ENI.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s-ES" dirty="0"/>
              <a:t>Para poder realizar el envío de un expediente administrativo será obligatorio incluir por lo menos un archivo. </a:t>
            </a:r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4554497" y="3607722"/>
            <a:ext cx="5154861" cy="2867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8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93776" y="287758"/>
            <a:ext cx="987630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 EXPEDIENTES ADMINISTRATIVOS REMITIDOS POR PSP. ENVIO EXPEDIENTE III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0" y="889844"/>
            <a:ext cx="8648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Los expedientes administrativos se comportan, en cuanto al envío, como otros escritos:</a:t>
            </a:r>
          </a:p>
          <a:p>
            <a:pPr algn="just"/>
            <a:endParaRPr lang="es-ES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Debe firmarse el envío previo consentimiento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Genera recibo y se puede consultar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Genera un borrador desde el momento de la asignación de juzgado destino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Se localizan los envíos realizados desde el propio menú de envío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3790604" y="3125585"/>
            <a:ext cx="6799811" cy="2709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4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93776" y="287758"/>
            <a:ext cx="987630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 EXPEDIENTES ADMINISTRATIVOS REMITIDOS POR PSP. OTROS MÉTODOS DE ENVÍO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8000" y="889844"/>
            <a:ext cx="888907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Adicionalmente, el expediente administrativo se puede enviar al órgano judicial de otra manera mediante la importación y subida en PSP del archivo ENI descargado desde INSIDE en local.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En este caso, el expediente se incorpora respetando toda la estructura de carpetas y subcarpetas que tuviera, así como sus denominaciones y contenidos.</a:t>
            </a:r>
          </a:p>
          <a:p>
            <a:pPr algn="just"/>
            <a:endParaRPr lang="es-ES" dirty="0"/>
          </a:p>
          <a:p>
            <a:pPr algn="just"/>
            <a:r>
              <a:rPr lang="es-ES" sz="1600" dirty="0" smtClean="0"/>
              <a:t>Nota adicional: es posible realizar el envío del expediente administrativo directamente desde INSIDE (Infraestructuras y Sistemas de documentación electrónica) al expediente judicial de Avantius-Vereda en todas aquellas Administraciones que utilizan esta aplicación.</a:t>
            </a:r>
            <a:endParaRPr lang="es-ES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5027238" y="1691328"/>
            <a:ext cx="5063604" cy="2888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7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320145" y="557369"/>
            <a:ext cx="6357506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NAVEGADORES CERTIFICADOS PARA AVANTIUS-PSP 5.1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43200" y="1074947"/>
            <a:ext cx="910837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/>
              <a:t>Desde la versión 3.0 (septiembre-octubre 2020), los navegadores certificados sobre los que se ofrece soporte son:</a:t>
            </a:r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Google Chrome</a:t>
            </a:r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/>
              <a:t>Mozilla </a:t>
            </a:r>
            <a:r>
              <a:rPr lang="es-ES" dirty="0" smtClean="0"/>
              <a:t>Firefox para </a:t>
            </a:r>
            <a:r>
              <a:rPr lang="es-ES" dirty="0"/>
              <a:t>usuarios con plataforma Macintosh y certificado en tarjeta criptográfica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 smtClean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 smtClean="0">
                <a:solidFill>
                  <a:srgbClr val="C00000"/>
                </a:solidFill>
              </a:rPr>
              <a:t>Microsoft </a:t>
            </a:r>
            <a:r>
              <a:rPr lang="es-ES" dirty="0">
                <a:solidFill>
                  <a:srgbClr val="C00000"/>
                </a:solidFill>
              </a:rPr>
              <a:t>procederá a </a:t>
            </a:r>
            <a:r>
              <a:rPr lang="es-ES" dirty="0" smtClean="0">
                <a:solidFill>
                  <a:srgbClr val="C00000"/>
                </a:solidFill>
              </a:rPr>
              <a:t>la eliminación de Internet </a:t>
            </a:r>
            <a:r>
              <a:rPr lang="es-ES" dirty="0">
                <a:solidFill>
                  <a:srgbClr val="C00000"/>
                </a:solidFill>
              </a:rPr>
              <a:t>Explorer 11 </a:t>
            </a:r>
            <a:r>
              <a:rPr lang="es-ES" dirty="0" smtClean="0">
                <a:solidFill>
                  <a:srgbClr val="C00000"/>
                </a:solidFill>
              </a:rPr>
              <a:t>durante </a:t>
            </a:r>
            <a:r>
              <a:rPr lang="es-ES" dirty="0">
                <a:solidFill>
                  <a:srgbClr val="C00000"/>
                </a:solidFill>
              </a:rPr>
              <a:t>el año 2022. 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u="sng" dirty="0" smtClean="0">
                <a:hlinkClick r:id="rId3"/>
              </a:rPr>
              <a:t>https</a:t>
            </a:r>
            <a:r>
              <a:rPr lang="es-ES" u="sng" dirty="0">
                <a:hlinkClick r:id="rId3"/>
              </a:rPr>
              <a:t>://blogs.windows.com/windowsexperience/2021/05/19/the-future-of-internet-explorer-on-windows-10-is-in-microsoft-edge</a:t>
            </a:r>
            <a:r>
              <a:rPr lang="es-ES" u="sng" dirty="0" smtClean="0">
                <a:hlinkClick r:id="rId3"/>
              </a:rPr>
              <a:t>/</a:t>
            </a:r>
            <a:endParaRPr lang="es-ES" u="sng" dirty="0" smtClean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u="sng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 smtClean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 smtClean="0"/>
          </a:p>
        </p:txBody>
      </p:sp>
      <p:sp>
        <p:nvSpPr>
          <p:cNvPr id="5" name="AutoShape 2" descr="Google Chrome, Logotipo, Iconos De Equipo imagen png - imag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118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736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1CDA111FA3E441A0733A2B58804BC6" ma:contentTypeVersion="2" ma:contentTypeDescription="Create a new document." ma:contentTypeScope="" ma:versionID="692920d2e1827801a16a1afde4fbf71e">
  <xsd:schema xmlns:xsd="http://www.w3.org/2001/XMLSchema" xmlns:xs="http://www.w3.org/2001/XMLSchema" xmlns:p="http://schemas.microsoft.com/office/2006/metadata/properties" xmlns:ns2="10f31b3c-01c0-4e15-a16e-b737fdd79efb" targetNamespace="http://schemas.microsoft.com/office/2006/metadata/properties" ma:root="true" ma:fieldsID="86234faf430ba41dc50e4ccdcfa99d26" ns2:_="">
    <xsd:import namespace="10f31b3c-01c0-4e15-a16e-b737fdd79e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1b3c-01c0-4e15-a16e-b737fdd79e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158346-E4A2-4772-A3FB-DB45AF3633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AA5DB4-D837-4B6F-A3D1-44255DB6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1b3c-01c0-4e15-a16e-b737fdd79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F20B83-603A-4FEA-B72D-9184D5BC258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0f31b3c-01c0-4e15-a16e-b737fdd79ef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45995</TotalTime>
  <Words>670</Words>
  <Application>Microsoft Office PowerPoint</Application>
  <PresentationFormat>Panorámica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Lainez Moraleda</dc:creator>
  <cp:lastModifiedBy>N1069000</cp:lastModifiedBy>
  <cp:revision>189</cp:revision>
  <dcterms:created xsi:type="dcterms:W3CDTF">2019-07-31T09:23:10Z</dcterms:created>
  <dcterms:modified xsi:type="dcterms:W3CDTF">2023-12-14T09:40:15Z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0x0101007D1CDA111FA3E441A0733A2B58804BC6</vt:lpwstr>
  </property>
</Properties>
</file>