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4"/>
  </p:sldMasterIdLst>
  <p:sldIdLst>
    <p:sldId id="256" r:id="rId5"/>
    <p:sldId id="309" r:id="rId6"/>
    <p:sldId id="314" r:id="rId7"/>
    <p:sldId id="292" r:id="rId8"/>
    <p:sldId id="313" r:id="rId9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-15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0F816-83A4-423D-9BAC-FFD8A81A0369}" type="datetimeFigureOut">
              <a:rPr lang="es-ES" smtClean="0"/>
              <a:t>16/11/2023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9BE05-3D16-4D2C-8F24-CAF460357770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89479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0F816-83A4-423D-9BAC-FFD8A81A0369}" type="datetimeFigureOut">
              <a:rPr lang="es-ES" smtClean="0"/>
              <a:t>16/11/2023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9BE05-3D16-4D2C-8F24-CAF460357770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41855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0F816-83A4-423D-9BAC-FFD8A81A0369}" type="datetimeFigureOut">
              <a:rPr lang="es-ES" smtClean="0"/>
              <a:t>16/11/2023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9BE05-3D16-4D2C-8F24-CAF460357770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74663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0F816-83A4-423D-9BAC-FFD8A81A0369}" type="datetimeFigureOut">
              <a:rPr lang="es-ES" smtClean="0"/>
              <a:t>16/11/2023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9BE05-3D16-4D2C-8F24-CAF460357770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39392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0F816-83A4-423D-9BAC-FFD8A81A0369}" type="datetimeFigureOut">
              <a:rPr lang="es-ES" smtClean="0"/>
              <a:t>16/11/2023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9BE05-3D16-4D2C-8F24-CAF460357770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17934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0F816-83A4-423D-9BAC-FFD8A81A0369}" type="datetimeFigureOut">
              <a:rPr lang="es-ES" smtClean="0"/>
              <a:t>16/11/2023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9BE05-3D16-4D2C-8F24-CAF460357770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90732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0F816-83A4-423D-9BAC-FFD8A81A0369}" type="datetimeFigureOut">
              <a:rPr lang="es-ES" smtClean="0"/>
              <a:t>16/11/2023</a:t>
            </a:fld>
            <a:endParaRPr lang="es-E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9BE05-3D16-4D2C-8F24-CAF460357770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8182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0F816-83A4-423D-9BAC-FFD8A81A0369}" type="datetimeFigureOut">
              <a:rPr lang="es-ES" smtClean="0"/>
              <a:t>16/11/2023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9BE05-3D16-4D2C-8F24-CAF460357770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90110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0F816-83A4-423D-9BAC-FFD8A81A0369}" type="datetimeFigureOut">
              <a:rPr lang="es-ES" smtClean="0"/>
              <a:t>16/11/2023</a:t>
            </a:fld>
            <a:endParaRPr lang="es-E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9BE05-3D16-4D2C-8F24-CAF460357770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54651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0F816-83A4-423D-9BAC-FFD8A81A0369}" type="datetimeFigureOut">
              <a:rPr lang="es-ES" smtClean="0"/>
              <a:t>16/11/2023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9BE05-3D16-4D2C-8F24-CAF460357770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54139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0F816-83A4-423D-9BAC-FFD8A81A0369}" type="datetimeFigureOut">
              <a:rPr lang="es-ES" smtClean="0"/>
              <a:t>16/11/2023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9BE05-3D16-4D2C-8F24-CAF460357770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42152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F0F816-83A4-423D-9BAC-FFD8A81A0369}" type="datetimeFigureOut">
              <a:rPr lang="es-ES" smtClean="0"/>
              <a:t>16/11/2023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29BE05-3D16-4D2C-8F24-CAF460357770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08200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blogs.windows.com/windowsexperience/2021/05/19/the-future-of-internet-explorer-on-windows-10-is-in-microsoft-edge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743200" cy="6858000"/>
          </a:xfrm>
          <a:prstGeom prst="rect">
            <a:avLst/>
          </a:prstGeom>
        </p:spPr>
      </p:pic>
      <p:sp>
        <p:nvSpPr>
          <p:cNvPr id="5" name="Text Box 25"/>
          <p:cNvSpPr txBox="1">
            <a:spLocks noChangeArrowheads="1"/>
          </p:cNvSpPr>
          <p:nvPr/>
        </p:nvSpPr>
        <p:spPr bwMode="auto">
          <a:xfrm>
            <a:off x="4752975" y="2882900"/>
            <a:ext cx="5906135" cy="151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rot="0" vert="horz" wrap="square" lIns="91440" tIns="45720" rIns="360000" bIns="45720" anchor="t" anchorCtr="0" upright="1">
            <a:noAutofit/>
          </a:bodyPr>
          <a:lstStyle/>
          <a:p>
            <a:pPr algn="r">
              <a:lnSpc>
                <a:spcPts val="5400"/>
              </a:lnSpc>
              <a:spcAft>
                <a:spcPts val="800"/>
              </a:spcAft>
            </a:pPr>
            <a:r>
              <a:rPr lang="es-ES" sz="5800" dirty="0">
                <a:solidFill>
                  <a:srgbClr val="4B4B4B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SGJ</a:t>
            </a:r>
            <a:endParaRPr lang="es-E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ts val="5400"/>
              </a:lnSpc>
              <a:spcAft>
                <a:spcPts val="800"/>
              </a:spcAft>
            </a:pPr>
            <a:r>
              <a:rPr lang="es-ES" sz="5800" dirty="0">
                <a:solidFill>
                  <a:srgbClr val="4B4B4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 </a:t>
            </a:r>
            <a:r>
              <a:rPr lang="es-ES" sz="4800" dirty="0">
                <a:solidFill>
                  <a:srgbClr val="4B4B4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s-ES" sz="5200" dirty="0" smtClean="0">
                <a:solidFill>
                  <a:srgbClr val="05519B"/>
                </a:solidFill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AVANTIUS(P</a:t>
            </a:r>
            <a:r>
              <a:rPr lang="es-ES" sz="5200" dirty="0" smtClean="0">
                <a:solidFill>
                  <a:srgbClr val="05519B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SP)</a:t>
            </a:r>
            <a:endParaRPr lang="es-E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 </a:t>
            </a:r>
            <a:endParaRPr lang="es-E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 </a:t>
            </a:r>
            <a:endParaRPr lang="es-E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 Box 25"/>
          <p:cNvSpPr txBox="1">
            <a:spLocks noChangeArrowheads="1"/>
          </p:cNvSpPr>
          <p:nvPr/>
        </p:nvSpPr>
        <p:spPr bwMode="auto">
          <a:xfrm>
            <a:off x="4438650" y="4394200"/>
            <a:ext cx="6220460" cy="88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rot="0" vert="horz" wrap="square" lIns="91440" tIns="45720" rIns="360000" bIns="45720" anchor="t" anchorCtr="0" upright="1">
            <a:no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s-ES" sz="2000" dirty="0">
                <a:solidFill>
                  <a:srgbClr val="4B4B4B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NOTA </a:t>
            </a:r>
            <a:r>
              <a:rPr lang="es-ES" sz="2000" dirty="0" smtClean="0">
                <a:solidFill>
                  <a:srgbClr val="4B4B4B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INFORMATIVA NUEVAS FUNCIONALIDADES </a:t>
            </a: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s-ES" sz="2000" dirty="0" smtClean="0">
                <a:solidFill>
                  <a:srgbClr val="4B4B4B"/>
                </a:solidFill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PSP 5.3</a:t>
            </a:r>
            <a:endParaRPr lang="es-ES" sz="2000" dirty="0" smtClean="0">
              <a:solidFill>
                <a:srgbClr val="4B4B4B"/>
              </a:solidFill>
              <a:effectLst/>
              <a:latin typeface="Segoe UI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endParaRPr lang="es-E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7942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743200" cy="6858000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2933923" y="1264982"/>
            <a:ext cx="8610601" cy="511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95000"/>
              </a:lnSpc>
              <a:buSzPct val="90000"/>
              <a:buFont typeface="Arial" panose="020B0604020202020204" pitchFamily="34" charset="0"/>
              <a:buChar char="•"/>
            </a:pPr>
            <a:endParaRPr lang="es-ES" dirty="0"/>
          </a:p>
          <a:p>
            <a:pPr algn="just">
              <a:lnSpc>
                <a:spcPct val="95000"/>
              </a:lnSpc>
              <a:buSzPct val="90000"/>
            </a:pPr>
            <a:endParaRPr lang="es-ES" dirty="0" smtClean="0"/>
          </a:p>
          <a:p>
            <a:pPr algn="just">
              <a:lnSpc>
                <a:spcPct val="95000"/>
              </a:lnSpc>
              <a:buSzPct val="90000"/>
            </a:pPr>
            <a:endParaRPr lang="es-ES" dirty="0"/>
          </a:p>
          <a:p>
            <a:pPr marL="285750" indent="-285750" algn="just">
              <a:lnSpc>
                <a:spcPct val="95000"/>
              </a:lnSpc>
              <a:buSzPct val="90000"/>
              <a:buFont typeface="Arial" panose="020B0604020202020204" pitchFamily="34" charset="0"/>
              <a:buChar char="•"/>
            </a:pPr>
            <a:endParaRPr lang="es-ES" dirty="0"/>
          </a:p>
          <a:p>
            <a:pPr marL="285750" indent="-285750" algn="just">
              <a:lnSpc>
                <a:spcPct val="95000"/>
              </a:lnSpc>
              <a:buSzPct val="90000"/>
              <a:buFont typeface="Arial" panose="020B0604020202020204" pitchFamily="34" charset="0"/>
              <a:buChar char="•"/>
            </a:pPr>
            <a:endParaRPr lang="es-ES" dirty="0" smtClean="0"/>
          </a:p>
          <a:p>
            <a:pPr algn="just">
              <a:lnSpc>
                <a:spcPct val="95000"/>
              </a:lnSpc>
              <a:buSzPct val="90000"/>
            </a:pPr>
            <a:r>
              <a:rPr lang="es-ES" dirty="0" smtClean="0"/>
              <a:t> </a:t>
            </a:r>
            <a:endParaRPr lang="es-ES" dirty="0"/>
          </a:p>
          <a:p>
            <a:pPr marL="285750" indent="-285750" algn="just">
              <a:lnSpc>
                <a:spcPct val="95000"/>
              </a:lnSpc>
              <a:buSzPct val="90000"/>
              <a:buFont typeface="Arial" panose="020B0604020202020204" pitchFamily="34" charset="0"/>
              <a:buChar char="•"/>
            </a:pPr>
            <a:endParaRPr lang="es-ES" dirty="0" smtClean="0"/>
          </a:p>
          <a:p>
            <a:pPr marL="285750" indent="-285750" algn="just">
              <a:lnSpc>
                <a:spcPct val="95000"/>
              </a:lnSpc>
              <a:buSzPct val="90000"/>
              <a:buFont typeface="Arial" panose="020B0604020202020204" pitchFamily="34" charset="0"/>
              <a:buChar char="•"/>
            </a:pPr>
            <a:endParaRPr lang="es-ES" dirty="0"/>
          </a:p>
          <a:p>
            <a:pPr algn="just">
              <a:lnSpc>
                <a:spcPct val="110000"/>
              </a:lnSpc>
              <a:spcAft>
                <a:spcPts val="1200"/>
              </a:spcAft>
            </a:pPr>
            <a:endParaRPr lang="es-ES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>
              <a:lnSpc>
                <a:spcPct val="110000"/>
              </a:lnSpc>
              <a:spcAft>
                <a:spcPts val="1200"/>
              </a:spcAft>
            </a:pPr>
            <a:endParaRPr lang="es-ES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>
              <a:lnSpc>
                <a:spcPct val="110000"/>
              </a:lnSpc>
              <a:spcAft>
                <a:spcPts val="1200"/>
              </a:spcAft>
            </a:pPr>
            <a:endParaRPr lang="es-ES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>
              <a:lnSpc>
                <a:spcPct val="110000"/>
              </a:lnSpc>
              <a:spcAft>
                <a:spcPts val="1200"/>
              </a:spcAft>
            </a:pPr>
            <a:endParaRPr lang="es-ES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>
              <a:lnSpc>
                <a:spcPct val="110000"/>
              </a:lnSpc>
              <a:spcAft>
                <a:spcPts val="1200"/>
              </a:spcAft>
            </a:pPr>
            <a:endParaRPr lang="es-ES" dirty="0"/>
          </a:p>
          <a:p>
            <a:pPr algn="just">
              <a:lnSpc>
                <a:spcPct val="110000"/>
              </a:lnSpc>
              <a:spcAft>
                <a:spcPts val="1200"/>
              </a:spcAft>
            </a:pPr>
            <a:endParaRPr lang="es-ES" dirty="0"/>
          </a:p>
          <a:p>
            <a:pPr algn="just">
              <a:lnSpc>
                <a:spcPct val="110000"/>
              </a:lnSpc>
              <a:spcAft>
                <a:spcPts val="1200"/>
              </a:spcAft>
            </a:pPr>
            <a:endParaRPr lang="es-ES" dirty="0"/>
          </a:p>
        </p:txBody>
      </p:sp>
      <p:sp>
        <p:nvSpPr>
          <p:cNvPr id="5" name="Rectángulo 4"/>
          <p:cNvSpPr/>
          <p:nvPr/>
        </p:nvSpPr>
        <p:spPr>
          <a:xfrm>
            <a:off x="2933923" y="535969"/>
            <a:ext cx="8828770" cy="39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ct val="110000"/>
              </a:lnSpc>
              <a:spcBef>
                <a:spcPts val="3000"/>
              </a:spcBef>
              <a:spcAft>
                <a:spcPts val="300"/>
              </a:spcAft>
              <a:tabLst>
                <a:tab pos="274320" algn="l"/>
              </a:tabLst>
            </a:pPr>
            <a:r>
              <a:rPr lang="es-ES" kern="1600" cap="small" dirty="0" smtClean="0">
                <a:solidFill>
                  <a:srgbClr val="05519B"/>
                </a:solidFill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MEJORAS PSP EUSKADI. CAMBIOS ADICIONALES</a:t>
            </a:r>
            <a:endParaRPr lang="es-ES" kern="1600" cap="small" dirty="0">
              <a:solidFill>
                <a:srgbClr val="05519B"/>
              </a:solidFill>
              <a:latin typeface="Segoe UI" panose="020B0502040204020203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Flecha arriba 6"/>
          <p:cNvSpPr/>
          <p:nvPr/>
        </p:nvSpPr>
        <p:spPr>
          <a:xfrm>
            <a:off x="2336800" y="8801100"/>
            <a:ext cx="139700" cy="527050"/>
          </a:xfrm>
          <a:prstGeom prst="upArrow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449263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 dirty="0"/>
          </a:p>
        </p:txBody>
      </p:sp>
      <p:sp>
        <p:nvSpPr>
          <p:cNvPr id="17" name="Flecha arriba 16"/>
          <p:cNvSpPr/>
          <p:nvPr/>
        </p:nvSpPr>
        <p:spPr>
          <a:xfrm>
            <a:off x="8518525" y="10143940"/>
            <a:ext cx="139700" cy="527050"/>
          </a:xfrm>
          <a:prstGeom prst="upArrow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 dirty="0"/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4471988" y="449244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 dirty="0"/>
          </a:p>
        </p:txBody>
      </p:sp>
      <p:sp>
        <p:nvSpPr>
          <p:cNvPr id="16" name="Rectangle 13"/>
          <p:cNvSpPr>
            <a:spLocks noChangeArrowheads="1"/>
          </p:cNvSpPr>
          <p:nvPr/>
        </p:nvSpPr>
        <p:spPr bwMode="auto">
          <a:xfrm>
            <a:off x="4022725" y="501631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 dirty="0"/>
          </a:p>
        </p:txBody>
      </p:sp>
      <p:sp>
        <p:nvSpPr>
          <p:cNvPr id="22" name="Rectángulo 21"/>
          <p:cNvSpPr/>
          <p:nvPr/>
        </p:nvSpPr>
        <p:spPr>
          <a:xfrm>
            <a:off x="3621769" y="933001"/>
            <a:ext cx="8140924" cy="48382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spcAft>
                <a:spcPts val="1200"/>
              </a:spcAft>
            </a:pPr>
            <a:r>
              <a:rPr lang="es-ES" dirty="0" smtClean="0"/>
              <a:t>Se han añadido dos mejoras en esta versión:</a:t>
            </a:r>
          </a:p>
          <a:p>
            <a:pPr marL="285750" indent="-285750" algn="just">
              <a:lnSpc>
                <a:spcPct val="11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dirty="0" smtClean="0"/>
              <a:t>Descarga de la notificación desde el detalle de la misma</a:t>
            </a:r>
          </a:p>
          <a:p>
            <a:pPr algn="just">
              <a:lnSpc>
                <a:spcPct val="110000"/>
              </a:lnSpc>
              <a:spcAft>
                <a:spcPts val="1200"/>
              </a:spcAft>
            </a:pPr>
            <a:r>
              <a:rPr lang="es-ES" dirty="0"/>
              <a:t>Desde el detalle de la notificación es posible descargar la documentación, tanto agrupada como sin agrupar. </a:t>
            </a:r>
          </a:p>
          <a:p>
            <a:pPr algn="just">
              <a:lnSpc>
                <a:spcPct val="110000"/>
              </a:lnSpc>
              <a:spcAft>
                <a:spcPts val="1200"/>
              </a:spcAft>
            </a:pPr>
            <a:endParaRPr lang="es-ES" i="1" dirty="0" smtClean="0"/>
          </a:p>
          <a:p>
            <a:pPr algn="just">
              <a:lnSpc>
                <a:spcPct val="110000"/>
              </a:lnSpc>
              <a:spcAft>
                <a:spcPts val="1200"/>
              </a:spcAft>
            </a:pPr>
            <a:endParaRPr lang="es-ES" dirty="0"/>
          </a:p>
          <a:p>
            <a:endParaRPr lang="es-ES" dirty="0" smtClean="0"/>
          </a:p>
          <a:p>
            <a:pPr marL="285750" indent="-285750" algn="just">
              <a:lnSpc>
                <a:spcPct val="11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dirty="0" smtClean="0"/>
              <a:t>Se </a:t>
            </a:r>
            <a:r>
              <a:rPr lang="es-ES" dirty="0"/>
              <a:t>ha añadido el dato de los representados en el listado de notificaciones, tanto en la búsqueda como en la descarga</a:t>
            </a:r>
          </a:p>
          <a:p>
            <a:endParaRPr lang="es-ES" dirty="0"/>
          </a:p>
          <a:p>
            <a:pPr algn="just">
              <a:lnSpc>
                <a:spcPct val="95000"/>
              </a:lnSpc>
              <a:buSzPct val="90000"/>
            </a:pPr>
            <a:endParaRPr lang="es-ES" dirty="0" smtClean="0"/>
          </a:p>
          <a:p>
            <a:pPr marL="285750" indent="-285750" algn="just">
              <a:lnSpc>
                <a:spcPct val="95000"/>
              </a:lnSpc>
              <a:buSzPct val="90000"/>
              <a:buFontTx/>
              <a:buChar char="-"/>
            </a:pPr>
            <a:endParaRPr lang="es-ES" dirty="0" smtClean="0"/>
          </a:p>
          <a:p>
            <a:pPr algn="just">
              <a:lnSpc>
                <a:spcPct val="110000"/>
              </a:lnSpc>
              <a:spcAft>
                <a:spcPts val="1200"/>
              </a:spcAft>
            </a:pPr>
            <a:endParaRPr lang="es-ES" dirty="0"/>
          </a:p>
        </p:txBody>
      </p:sp>
      <p:pic>
        <p:nvPicPr>
          <p:cNvPr id="15" name="Imagen 14"/>
          <p:cNvPicPr/>
          <p:nvPr/>
        </p:nvPicPr>
        <p:blipFill>
          <a:blip r:embed="rId3"/>
          <a:stretch>
            <a:fillRect/>
          </a:stretch>
        </p:blipFill>
        <p:spPr>
          <a:xfrm>
            <a:off x="5991385" y="4565342"/>
            <a:ext cx="5400040" cy="1511935"/>
          </a:xfrm>
          <a:prstGeom prst="rect">
            <a:avLst/>
          </a:prstGeom>
          <a:scene3d>
            <a:camera prst="orthographicFront"/>
            <a:lightRig rig="threePt" dir="t"/>
          </a:scene3d>
          <a:sp3d contourW="12700">
            <a:contourClr>
              <a:schemeClr val="accent1"/>
            </a:contourClr>
          </a:sp3d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57060" y="2370982"/>
            <a:ext cx="4434365" cy="1467958"/>
          </a:xfrm>
          <a:prstGeom prst="rect">
            <a:avLst/>
          </a:prstGeom>
          <a:scene3d>
            <a:camera prst="orthographicFront"/>
            <a:lightRig rig="threePt" dir="t"/>
          </a:scene3d>
          <a:sp3d contourW="12700">
            <a:contourClr>
              <a:schemeClr val="accent1"/>
            </a:contourClr>
          </a:sp3d>
        </p:spPr>
      </p:pic>
    </p:spTree>
    <p:extLst>
      <p:ext uri="{BB962C8B-B14F-4D97-AF65-F5344CB8AC3E}">
        <p14:creationId xmlns:p14="http://schemas.microsoft.com/office/powerpoint/2010/main" val="218975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743200" cy="6858000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2933923" y="1264982"/>
            <a:ext cx="8610601" cy="511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95000"/>
              </a:lnSpc>
              <a:buSzPct val="90000"/>
              <a:buFont typeface="Arial" panose="020B0604020202020204" pitchFamily="34" charset="0"/>
              <a:buChar char="•"/>
            </a:pPr>
            <a:endParaRPr lang="es-ES" dirty="0"/>
          </a:p>
          <a:p>
            <a:pPr algn="just">
              <a:lnSpc>
                <a:spcPct val="95000"/>
              </a:lnSpc>
              <a:buSzPct val="90000"/>
            </a:pPr>
            <a:endParaRPr lang="es-ES" dirty="0" smtClean="0"/>
          </a:p>
          <a:p>
            <a:pPr algn="just">
              <a:lnSpc>
                <a:spcPct val="95000"/>
              </a:lnSpc>
              <a:buSzPct val="90000"/>
            </a:pPr>
            <a:endParaRPr lang="es-ES" dirty="0"/>
          </a:p>
          <a:p>
            <a:pPr marL="285750" indent="-285750" algn="just">
              <a:lnSpc>
                <a:spcPct val="95000"/>
              </a:lnSpc>
              <a:buSzPct val="90000"/>
              <a:buFont typeface="Arial" panose="020B0604020202020204" pitchFamily="34" charset="0"/>
              <a:buChar char="•"/>
            </a:pPr>
            <a:endParaRPr lang="es-ES" dirty="0"/>
          </a:p>
          <a:p>
            <a:pPr marL="285750" indent="-285750" algn="just">
              <a:lnSpc>
                <a:spcPct val="95000"/>
              </a:lnSpc>
              <a:buSzPct val="90000"/>
              <a:buFont typeface="Arial" panose="020B0604020202020204" pitchFamily="34" charset="0"/>
              <a:buChar char="•"/>
            </a:pPr>
            <a:endParaRPr lang="es-ES" dirty="0" smtClean="0"/>
          </a:p>
          <a:p>
            <a:pPr algn="just">
              <a:lnSpc>
                <a:spcPct val="95000"/>
              </a:lnSpc>
              <a:buSzPct val="90000"/>
            </a:pPr>
            <a:r>
              <a:rPr lang="es-ES" dirty="0" smtClean="0"/>
              <a:t> </a:t>
            </a:r>
            <a:endParaRPr lang="es-ES" dirty="0"/>
          </a:p>
          <a:p>
            <a:pPr marL="285750" indent="-285750" algn="just">
              <a:lnSpc>
                <a:spcPct val="95000"/>
              </a:lnSpc>
              <a:buSzPct val="90000"/>
              <a:buFont typeface="Arial" panose="020B0604020202020204" pitchFamily="34" charset="0"/>
              <a:buChar char="•"/>
            </a:pPr>
            <a:endParaRPr lang="es-ES" dirty="0" smtClean="0"/>
          </a:p>
          <a:p>
            <a:pPr marL="285750" indent="-285750" algn="just">
              <a:lnSpc>
                <a:spcPct val="95000"/>
              </a:lnSpc>
              <a:buSzPct val="90000"/>
              <a:buFont typeface="Arial" panose="020B0604020202020204" pitchFamily="34" charset="0"/>
              <a:buChar char="•"/>
            </a:pPr>
            <a:endParaRPr lang="es-ES" dirty="0"/>
          </a:p>
          <a:p>
            <a:pPr algn="just">
              <a:lnSpc>
                <a:spcPct val="110000"/>
              </a:lnSpc>
              <a:spcAft>
                <a:spcPts val="1200"/>
              </a:spcAft>
            </a:pPr>
            <a:endParaRPr lang="es-ES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>
              <a:lnSpc>
                <a:spcPct val="110000"/>
              </a:lnSpc>
              <a:spcAft>
                <a:spcPts val="1200"/>
              </a:spcAft>
            </a:pPr>
            <a:endParaRPr lang="es-ES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>
              <a:lnSpc>
                <a:spcPct val="110000"/>
              </a:lnSpc>
              <a:spcAft>
                <a:spcPts val="1200"/>
              </a:spcAft>
            </a:pPr>
            <a:endParaRPr lang="es-ES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>
              <a:lnSpc>
                <a:spcPct val="110000"/>
              </a:lnSpc>
              <a:spcAft>
                <a:spcPts val="1200"/>
              </a:spcAft>
            </a:pPr>
            <a:endParaRPr lang="es-ES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>
              <a:lnSpc>
                <a:spcPct val="110000"/>
              </a:lnSpc>
              <a:spcAft>
                <a:spcPts val="1200"/>
              </a:spcAft>
            </a:pPr>
            <a:endParaRPr lang="es-ES" dirty="0"/>
          </a:p>
          <a:p>
            <a:pPr algn="just">
              <a:lnSpc>
                <a:spcPct val="110000"/>
              </a:lnSpc>
              <a:spcAft>
                <a:spcPts val="1200"/>
              </a:spcAft>
            </a:pPr>
            <a:endParaRPr lang="es-ES" dirty="0"/>
          </a:p>
          <a:p>
            <a:pPr algn="just">
              <a:lnSpc>
                <a:spcPct val="110000"/>
              </a:lnSpc>
              <a:spcAft>
                <a:spcPts val="1200"/>
              </a:spcAft>
            </a:pPr>
            <a:endParaRPr lang="es-ES" dirty="0"/>
          </a:p>
        </p:txBody>
      </p:sp>
      <p:sp>
        <p:nvSpPr>
          <p:cNvPr id="5" name="Rectángulo 4"/>
          <p:cNvSpPr/>
          <p:nvPr/>
        </p:nvSpPr>
        <p:spPr>
          <a:xfrm>
            <a:off x="2933923" y="535969"/>
            <a:ext cx="8828770" cy="39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ct val="110000"/>
              </a:lnSpc>
              <a:spcBef>
                <a:spcPts val="3000"/>
              </a:spcBef>
              <a:spcAft>
                <a:spcPts val="300"/>
              </a:spcAft>
              <a:tabLst>
                <a:tab pos="274320" algn="l"/>
              </a:tabLst>
            </a:pPr>
            <a:r>
              <a:rPr lang="es-ES" kern="1600" cap="small" dirty="0" smtClean="0">
                <a:solidFill>
                  <a:srgbClr val="05519B"/>
                </a:solidFill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MEJORAS ENVÍO AMPLIATORIAS DESDE </a:t>
            </a:r>
            <a:r>
              <a:rPr lang="es-ES" kern="1600" cap="small" dirty="0" err="1" smtClean="0">
                <a:solidFill>
                  <a:srgbClr val="05519B"/>
                </a:solidFill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WsRECEPCIÓN</a:t>
            </a:r>
            <a:r>
              <a:rPr lang="es-ES" kern="1600" cap="small" dirty="0" smtClean="0">
                <a:solidFill>
                  <a:srgbClr val="05519B"/>
                </a:solidFill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 ESCRITOS</a:t>
            </a:r>
            <a:endParaRPr lang="es-ES" kern="1600" cap="small" dirty="0">
              <a:solidFill>
                <a:srgbClr val="05519B"/>
              </a:solidFill>
              <a:latin typeface="Segoe UI" panose="020B0502040204020203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Flecha arriba 6"/>
          <p:cNvSpPr/>
          <p:nvPr/>
        </p:nvSpPr>
        <p:spPr>
          <a:xfrm>
            <a:off x="2336800" y="8801100"/>
            <a:ext cx="139700" cy="527050"/>
          </a:xfrm>
          <a:prstGeom prst="upArrow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449263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 dirty="0"/>
          </a:p>
        </p:txBody>
      </p:sp>
      <p:sp>
        <p:nvSpPr>
          <p:cNvPr id="17" name="Flecha arriba 16"/>
          <p:cNvSpPr/>
          <p:nvPr/>
        </p:nvSpPr>
        <p:spPr>
          <a:xfrm>
            <a:off x="8518525" y="10143940"/>
            <a:ext cx="139700" cy="527050"/>
          </a:xfrm>
          <a:prstGeom prst="upArrow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 dirty="0"/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4471988" y="449244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 dirty="0"/>
          </a:p>
        </p:txBody>
      </p:sp>
      <p:sp>
        <p:nvSpPr>
          <p:cNvPr id="16" name="Rectangle 13"/>
          <p:cNvSpPr>
            <a:spLocks noChangeArrowheads="1"/>
          </p:cNvSpPr>
          <p:nvPr/>
        </p:nvSpPr>
        <p:spPr bwMode="auto">
          <a:xfrm>
            <a:off x="4022725" y="5060250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 dirty="0"/>
          </a:p>
        </p:txBody>
      </p:sp>
      <p:sp>
        <p:nvSpPr>
          <p:cNvPr id="22" name="Rectángulo 21"/>
          <p:cNvSpPr/>
          <p:nvPr/>
        </p:nvSpPr>
        <p:spPr>
          <a:xfrm>
            <a:off x="3621769" y="1011769"/>
            <a:ext cx="8140924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ES" dirty="0" smtClean="0"/>
              <a:t>Se </a:t>
            </a:r>
            <a:r>
              <a:rPr lang="es-ES" dirty="0"/>
              <a:t>ha habilitado la posibilidad de que </a:t>
            </a:r>
            <a:r>
              <a:rPr lang="es-ES" dirty="0" smtClean="0"/>
              <a:t>las FFCCSS puedan </a:t>
            </a:r>
            <a:r>
              <a:rPr lang="es-ES" dirty="0"/>
              <a:t>enviar un nuevo tipo de escrito denominado Informe</a:t>
            </a:r>
            <a:r>
              <a:rPr lang="es-ES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s-ES" dirty="0" smtClean="0"/>
              <a:t>La peculiaridad de este tipo de envío es que debe ser utilizado en caso de que se deba remitir una ampliatoria a un juzgado de lo Penal o AP, envío que se transforma para ser recibido en el órgano judicial como informe.</a:t>
            </a:r>
          </a:p>
          <a:p>
            <a:pPr>
              <a:lnSpc>
                <a:spcPct val="150000"/>
              </a:lnSpc>
            </a:pPr>
            <a:endParaRPr lang="es-ES" dirty="0"/>
          </a:p>
          <a:p>
            <a:pPr>
              <a:lnSpc>
                <a:spcPct val="150000"/>
              </a:lnSpc>
            </a:pPr>
            <a:endParaRPr lang="es-ES" dirty="0" smtClean="0"/>
          </a:p>
          <a:p>
            <a:pPr>
              <a:lnSpc>
                <a:spcPct val="150000"/>
              </a:lnSpc>
            </a:pPr>
            <a:endParaRPr lang="es-ES" dirty="0"/>
          </a:p>
          <a:p>
            <a:pPr>
              <a:lnSpc>
                <a:spcPct val="150000"/>
              </a:lnSpc>
            </a:pPr>
            <a:endParaRPr lang="es-ES" dirty="0" smtClean="0"/>
          </a:p>
          <a:p>
            <a:pPr>
              <a:lnSpc>
                <a:spcPct val="150000"/>
              </a:lnSpc>
            </a:pPr>
            <a:endParaRPr lang="es-ES" dirty="0"/>
          </a:p>
          <a:p>
            <a:pPr>
              <a:lnSpc>
                <a:spcPct val="150000"/>
              </a:lnSpc>
            </a:pPr>
            <a:endParaRPr lang="es-ES" dirty="0" smtClean="0"/>
          </a:p>
          <a:p>
            <a:pPr>
              <a:lnSpc>
                <a:spcPct val="150000"/>
              </a:lnSpc>
            </a:pPr>
            <a:r>
              <a:rPr lang="es-ES" sz="1400" i="1" dirty="0" smtClean="0"/>
              <a:t>Esta novedad aplica a los envíos de </a:t>
            </a:r>
            <a:r>
              <a:rPr lang="es-ES" sz="1400" i="1" dirty="0" smtClean="0"/>
              <a:t>las FFCCSS que se integren con Avantius por servicios web</a:t>
            </a:r>
            <a:endParaRPr lang="es-ES" sz="1400" i="1" dirty="0"/>
          </a:p>
          <a:p>
            <a:endParaRPr lang="es-ES" dirty="0"/>
          </a:p>
          <a:p>
            <a:pPr algn="just">
              <a:lnSpc>
                <a:spcPct val="95000"/>
              </a:lnSpc>
              <a:buSzPct val="90000"/>
            </a:pPr>
            <a:endParaRPr lang="es-ES" dirty="0" smtClean="0"/>
          </a:p>
          <a:p>
            <a:pPr marL="285750" indent="-285750" algn="just">
              <a:lnSpc>
                <a:spcPct val="95000"/>
              </a:lnSpc>
              <a:buSzPct val="90000"/>
              <a:buFontTx/>
              <a:buChar char="-"/>
            </a:pPr>
            <a:endParaRPr lang="es-ES" dirty="0" smtClean="0"/>
          </a:p>
          <a:p>
            <a:pPr algn="just">
              <a:lnSpc>
                <a:spcPct val="110000"/>
              </a:lnSpc>
              <a:spcAft>
                <a:spcPts val="1200"/>
              </a:spcAft>
            </a:pPr>
            <a:endParaRPr lang="es-ES" dirty="0"/>
          </a:p>
        </p:txBody>
      </p:sp>
      <p:pic>
        <p:nvPicPr>
          <p:cNvPr id="13" name="Imagen 12"/>
          <p:cNvPicPr/>
          <p:nvPr/>
        </p:nvPicPr>
        <p:blipFill>
          <a:blip r:embed="rId3"/>
          <a:stretch>
            <a:fillRect/>
          </a:stretch>
        </p:blipFill>
        <p:spPr>
          <a:xfrm>
            <a:off x="4648288" y="3207057"/>
            <a:ext cx="5400040" cy="2367915"/>
          </a:xfrm>
          <a:prstGeom prst="rect">
            <a:avLst/>
          </a:prstGeom>
          <a:scene3d>
            <a:camera prst="orthographicFront"/>
            <a:lightRig rig="threePt" dir="t"/>
          </a:scene3d>
          <a:sp3d contourW="12700">
            <a:contourClr>
              <a:schemeClr val="accent1"/>
            </a:contourClr>
          </a:sp3d>
        </p:spPr>
      </p:pic>
    </p:spTree>
    <p:extLst>
      <p:ext uri="{BB962C8B-B14F-4D97-AF65-F5344CB8AC3E}">
        <p14:creationId xmlns:p14="http://schemas.microsoft.com/office/powerpoint/2010/main" val="3522666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743200" cy="6858000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5320145" y="557369"/>
            <a:ext cx="6357506" cy="39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ct val="110000"/>
              </a:lnSpc>
              <a:spcBef>
                <a:spcPts val="3000"/>
              </a:spcBef>
              <a:spcAft>
                <a:spcPts val="300"/>
              </a:spcAft>
              <a:tabLst>
                <a:tab pos="274320" algn="l"/>
              </a:tabLst>
            </a:pPr>
            <a:r>
              <a:rPr lang="es-ES" kern="1600" cap="small" dirty="0" smtClean="0">
                <a:solidFill>
                  <a:srgbClr val="05519B"/>
                </a:solidFill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NAVEGADORES CERTIFICADOS PARA AVANTIUS-PSP 5.2</a:t>
            </a:r>
            <a:endParaRPr lang="es-ES" kern="1600" cap="small" dirty="0">
              <a:solidFill>
                <a:srgbClr val="05519B"/>
              </a:solidFill>
              <a:latin typeface="Segoe UI" panose="020B0502040204020203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2743200" y="1074947"/>
            <a:ext cx="9108374" cy="51337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spcAft>
                <a:spcPts val="1200"/>
              </a:spcAft>
            </a:pPr>
            <a:r>
              <a:rPr lang="es-ES" dirty="0"/>
              <a:t>Desde la versión 3.0 (septiembre-octubre 2020), los navegadores certificados sobre los que se ofrece soporte son:</a:t>
            </a:r>
          </a:p>
          <a:p>
            <a:pPr marL="285750" indent="-285750" algn="just">
              <a:lnSpc>
                <a:spcPct val="11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dirty="0"/>
              <a:t>Google Chrome</a:t>
            </a:r>
          </a:p>
          <a:p>
            <a:pPr marL="285750" indent="-285750" algn="just">
              <a:lnSpc>
                <a:spcPct val="11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dirty="0"/>
              <a:t>Mozilla </a:t>
            </a:r>
            <a:r>
              <a:rPr lang="es-ES" dirty="0" smtClean="0"/>
              <a:t>Firefox para </a:t>
            </a:r>
            <a:r>
              <a:rPr lang="es-ES" dirty="0"/>
              <a:t>usuarios con plataforma Macintosh y certificado en tarjeta criptográfica </a:t>
            </a:r>
          </a:p>
          <a:p>
            <a:pPr algn="just">
              <a:lnSpc>
                <a:spcPct val="110000"/>
              </a:lnSpc>
              <a:spcAft>
                <a:spcPts val="1200"/>
              </a:spcAft>
            </a:pPr>
            <a:endParaRPr lang="es-ES" dirty="0" smtClean="0"/>
          </a:p>
          <a:p>
            <a:pPr algn="just">
              <a:lnSpc>
                <a:spcPct val="110000"/>
              </a:lnSpc>
              <a:spcAft>
                <a:spcPts val="1200"/>
              </a:spcAft>
            </a:pPr>
            <a:r>
              <a:rPr lang="es-ES" dirty="0" smtClean="0">
                <a:solidFill>
                  <a:srgbClr val="C00000"/>
                </a:solidFill>
              </a:rPr>
              <a:t>Microsoft </a:t>
            </a:r>
            <a:r>
              <a:rPr lang="es-ES" dirty="0">
                <a:solidFill>
                  <a:srgbClr val="C00000"/>
                </a:solidFill>
              </a:rPr>
              <a:t>procederá a </a:t>
            </a:r>
            <a:r>
              <a:rPr lang="es-ES" dirty="0" smtClean="0">
                <a:solidFill>
                  <a:srgbClr val="C00000"/>
                </a:solidFill>
              </a:rPr>
              <a:t>la eliminación de Internet </a:t>
            </a:r>
            <a:r>
              <a:rPr lang="es-ES" dirty="0">
                <a:solidFill>
                  <a:srgbClr val="C00000"/>
                </a:solidFill>
              </a:rPr>
              <a:t>Explorer 11 </a:t>
            </a:r>
            <a:r>
              <a:rPr lang="es-ES" dirty="0" smtClean="0">
                <a:solidFill>
                  <a:srgbClr val="C00000"/>
                </a:solidFill>
              </a:rPr>
              <a:t>durante </a:t>
            </a:r>
            <a:r>
              <a:rPr lang="es-ES" dirty="0">
                <a:solidFill>
                  <a:srgbClr val="C00000"/>
                </a:solidFill>
              </a:rPr>
              <a:t>el año 2022. </a:t>
            </a:r>
          </a:p>
          <a:p>
            <a:pPr algn="just">
              <a:lnSpc>
                <a:spcPct val="110000"/>
              </a:lnSpc>
              <a:spcAft>
                <a:spcPts val="1200"/>
              </a:spcAft>
            </a:pPr>
            <a:r>
              <a:rPr lang="es-ES" u="sng" dirty="0" smtClean="0">
                <a:hlinkClick r:id="rId3"/>
              </a:rPr>
              <a:t>https</a:t>
            </a:r>
            <a:r>
              <a:rPr lang="es-ES" u="sng" dirty="0">
                <a:hlinkClick r:id="rId3"/>
              </a:rPr>
              <a:t>://blogs.windows.com/windowsexperience/2021/05/19/the-future-of-internet-explorer-on-windows-10-is-in-microsoft-edge</a:t>
            </a:r>
            <a:r>
              <a:rPr lang="es-ES" u="sng" dirty="0" smtClean="0">
                <a:hlinkClick r:id="rId3"/>
              </a:rPr>
              <a:t>/</a:t>
            </a:r>
            <a:endParaRPr lang="es-ES" u="sng" dirty="0" smtClean="0"/>
          </a:p>
          <a:p>
            <a:pPr algn="just">
              <a:lnSpc>
                <a:spcPct val="110000"/>
              </a:lnSpc>
              <a:spcAft>
                <a:spcPts val="1200"/>
              </a:spcAft>
            </a:pPr>
            <a:endParaRPr lang="es-ES" u="sng" dirty="0"/>
          </a:p>
          <a:p>
            <a:pPr algn="just">
              <a:lnSpc>
                <a:spcPct val="110000"/>
              </a:lnSpc>
              <a:spcAft>
                <a:spcPts val="1200"/>
              </a:spcAft>
            </a:pPr>
            <a:endParaRPr lang="es-ES" dirty="0" smtClean="0"/>
          </a:p>
          <a:p>
            <a:pPr algn="just">
              <a:lnSpc>
                <a:spcPct val="110000"/>
              </a:lnSpc>
              <a:spcAft>
                <a:spcPts val="1200"/>
              </a:spcAft>
            </a:pPr>
            <a:endParaRPr lang="es-ES" dirty="0"/>
          </a:p>
          <a:p>
            <a:pPr algn="just">
              <a:lnSpc>
                <a:spcPct val="110000"/>
              </a:lnSpc>
              <a:spcAft>
                <a:spcPts val="1200"/>
              </a:spcAft>
            </a:pPr>
            <a:endParaRPr lang="es-ES" dirty="0" smtClean="0"/>
          </a:p>
        </p:txBody>
      </p:sp>
      <p:sp>
        <p:nvSpPr>
          <p:cNvPr id="5" name="AutoShape 2" descr="Google Chrome, Logotipo, Iconos De Equipo imagen png - imagen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1180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60736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743200" cy="6858000"/>
          </a:xfrm>
          <a:prstGeom prst="rect">
            <a:avLst/>
          </a:prstGeom>
        </p:spPr>
      </p:pic>
      <p:sp>
        <p:nvSpPr>
          <p:cNvPr id="5" name="Text Box 25"/>
          <p:cNvSpPr txBox="1">
            <a:spLocks noChangeArrowheads="1"/>
          </p:cNvSpPr>
          <p:nvPr/>
        </p:nvSpPr>
        <p:spPr bwMode="auto">
          <a:xfrm>
            <a:off x="5400040" y="2882900"/>
            <a:ext cx="5259070" cy="151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808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rot="0" vert="horz" wrap="square" lIns="91440" tIns="45720" rIns="360000" bIns="45720" anchor="t" anchorCtr="0" upright="1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 </a:t>
            </a:r>
            <a:endParaRPr lang="es-E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 </a:t>
            </a:r>
            <a:endParaRPr lang="es-E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1238" y="724238"/>
            <a:ext cx="7209524" cy="540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78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D1CDA111FA3E441A0733A2B58804BC6" ma:contentTypeVersion="2" ma:contentTypeDescription="Create a new document." ma:contentTypeScope="" ma:versionID="692920d2e1827801a16a1afde4fbf71e">
  <xsd:schema xmlns:xsd="http://www.w3.org/2001/XMLSchema" xmlns:xs="http://www.w3.org/2001/XMLSchema" xmlns:p="http://schemas.microsoft.com/office/2006/metadata/properties" xmlns:ns2="10f31b3c-01c0-4e15-a16e-b737fdd79efb" targetNamespace="http://schemas.microsoft.com/office/2006/metadata/properties" ma:root="true" ma:fieldsID="86234faf430ba41dc50e4ccdcfa99d26" ns2:_="">
    <xsd:import namespace="10f31b3c-01c0-4e15-a16e-b737fdd79ef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f31b3c-01c0-4e15-a16e-b737fdd79ef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3158346-E4A2-4772-A3FB-DB45AF3633E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2AA5DB4-D837-4B6F-A3D1-44255DB658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0f31b3c-01c0-4e15-a16e-b737fdd79ef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DF20B83-603A-4FEA-B72D-9184D5BC258D}">
  <ds:schemaRefs>
    <ds:schemaRef ds:uri="http://schemas.microsoft.com/office/2006/documentManagement/types"/>
    <ds:schemaRef ds:uri="http://schemas.microsoft.com/office/infopath/2007/PartnerControls"/>
    <ds:schemaRef ds:uri="10f31b3c-01c0-4e15-a16e-b737fdd79efb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47354</TotalTime>
  <Words>223</Words>
  <Application>Microsoft Office PowerPoint</Application>
  <PresentationFormat>Panorámica</PresentationFormat>
  <Paragraphs>65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Segoe UI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Tracasa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Javier Lainez Moraleda</dc:creator>
  <cp:lastModifiedBy>Javier Lainez Moraleda</cp:lastModifiedBy>
  <cp:revision>199</cp:revision>
  <dcterms:created xsi:type="dcterms:W3CDTF">2019-07-31T09:23:10Z</dcterms:created>
  <dcterms:modified xsi:type="dcterms:W3CDTF">2023-11-16T12:00:05Z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0x0101007D1CDA111FA3E441A0733A2B58804BC6</vt:lpwstr>
  </property>
</Properties>
</file>